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0"/>
    <a:srgbClr val="FF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1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7D252F-F06E-2F48-938E-4C5A6A54CBE7}" type="datetimeFigureOut">
              <a:rPr lang="en-GB" smtClean="0"/>
              <a:t>27/01/2024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4826D-8D65-BA46-BC96-BBB45253A7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7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09D0-55A5-7ED7-B607-530296E45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210DD1-4B68-8F4D-B733-4958D9CCB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F1342-7249-0DAB-A5B9-9990E270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54A6-C9CB-41DC-B287-D125A5CD0D5B}" type="datetimeFigureOut">
              <a:rPr lang="en-GB" smtClean="0"/>
              <a:t>27/01/2024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7998D-FAC7-077F-2356-20F17804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E4B44-5A71-F298-7523-B3E05FB09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FCE5-9A61-4040-8803-557146706F3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A heart with a arrow pointing up&#10;&#10;Description automatically generated">
            <a:extLst>
              <a:ext uri="{FF2B5EF4-FFF2-40B4-BE49-F238E27FC236}">
                <a16:creationId xmlns:a16="http://schemas.microsoft.com/office/drawing/2014/main" id="{81B6A1BF-F8EE-F1E9-1F98-4BBA058A58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87" r="12763" b="2958"/>
          <a:stretch/>
        </p:blipFill>
        <p:spPr>
          <a:xfrm>
            <a:off x="5976731" y="0"/>
            <a:ext cx="6215269" cy="68759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528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5A5F1-E1C3-E98E-DEF8-A87D9CEF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39AC11-C7BE-4418-FC9F-179A9D253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6863E-90AA-E2DC-ADD5-1D30F7392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54A6-C9CB-41DC-B287-D125A5CD0D5B}" type="datetimeFigureOut">
              <a:rPr lang="en-GB" smtClean="0"/>
              <a:t>27/01/2024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0078B-D0BF-B4E7-DDA7-5EE1B7F96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92F39-8950-D110-BD65-205CB0D45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FCE5-9A61-4040-8803-557146706F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469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D8CFB-91B6-5C0D-D917-56289EF592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E4BD9-2468-DDE3-CDEB-6B6053696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513AA-48DC-D2CB-4440-4AE2E4BD3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54A6-C9CB-41DC-B287-D125A5CD0D5B}" type="datetimeFigureOut">
              <a:rPr lang="en-GB" smtClean="0"/>
              <a:t>27/01/2024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D96BD-909C-ED7A-E4EB-C0F3AE57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A5A11-ACF8-56FE-91A0-165703B2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FCE5-9A61-4040-8803-557146706F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97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5EF22-3BFA-881C-D659-16762A50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D070F-6627-9BE0-8AC1-126E26A53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1755E-B9F8-A307-8ABA-A8F4C689A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54A6-C9CB-41DC-B287-D125A5CD0D5B}" type="datetimeFigureOut">
              <a:rPr lang="en-GB" smtClean="0"/>
              <a:t>27/01/2024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C092D-BA8B-A281-FA78-F39F4B68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E6470-0D96-417E-7814-93BC52C2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FCE5-9A61-4040-8803-557146706F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09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916F-EE1D-1280-35C9-2B60ABD30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A9637-710D-56B7-2EFA-244DF9DF3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43EC9-AAF8-4F6E-6CB7-54964CB24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54A6-C9CB-41DC-B287-D125A5CD0D5B}" type="datetimeFigureOut">
              <a:rPr lang="en-GB" smtClean="0"/>
              <a:t>27/01/2024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7BCA1-7884-ABDE-CE7F-38EF1E448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EA4D0-526C-1EAA-E362-A8218A0CF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FCE5-9A61-4040-8803-557146706F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14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9760-9943-BFD7-658C-DE7DA1A29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AC49D-1746-F540-CADB-A015FDB11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CCF48-9772-145B-F5DF-D5DE29898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F9FD7-FCC7-1ECE-F35D-B623534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54A6-C9CB-41DC-B287-D125A5CD0D5B}" type="datetimeFigureOut">
              <a:rPr lang="en-GB" smtClean="0"/>
              <a:t>27/01/2024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CECAE-8752-167C-C992-782A9039A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DADEB-28B7-FD3E-D016-CCD071115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FCE5-9A61-4040-8803-557146706F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221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383FF-272C-6885-9DB6-5268DC62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836B6-5F79-17C1-1E74-BFA65F4A1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C0FC2-5165-4461-965E-215B6DD62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35490-FC2A-BB4C-97A3-F10AC5E755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D4316E-E481-210D-F7D8-9D2A65119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F30922-E847-A62E-3E54-B0316FBE8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54A6-C9CB-41DC-B287-D125A5CD0D5B}" type="datetimeFigureOut">
              <a:rPr lang="en-GB" smtClean="0"/>
              <a:t>27/01/2024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AB50B-C4A7-6E5A-6E7E-418B2EA46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C734D7-01B5-5A46-E856-CBD3E2AA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FCE5-9A61-4040-8803-557146706F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57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EADD-3098-AEF7-E4A4-2E9A56B3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322EB-7728-CD20-9FD3-8354B557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54A6-C9CB-41DC-B287-D125A5CD0D5B}" type="datetimeFigureOut">
              <a:rPr lang="en-GB" smtClean="0"/>
              <a:t>27/01/2024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C2BCD-A882-A717-431F-131BA8A1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0175D-BDF3-82D6-6E9D-BBD23FBB1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FCE5-9A61-4040-8803-557146706F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641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DEA33C-1C6B-98A3-3C62-6088FA503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54A6-C9CB-41DC-B287-D125A5CD0D5B}" type="datetimeFigureOut">
              <a:rPr lang="en-GB" smtClean="0"/>
              <a:t>27/01/2024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41B611-768E-2421-5874-CBA229DA6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2D831-B0AF-AEE1-59B0-F6AAC4BC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FCE5-9A61-4040-8803-557146706F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758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B4EB-F223-E3AC-6A65-224428F1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DD413-D2CD-B31D-6233-DE0CB418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41AD0-0AD9-EB5D-8EB3-CFB13ACC8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56553-4391-F1E6-0D33-AABF7F87F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54A6-C9CB-41DC-B287-D125A5CD0D5B}" type="datetimeFigureOut">
              <a:rPr lang="en-GB" smtClean="0"/>
              <a:t>27/01/2024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A681B-CE53-EA63-18C6-2343D130E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3F142-BA97-57B5-9892-EF775C10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FCE5-9A61-4040-8803-557146706F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717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74715-633E-21F2-A1A7-4BB9DA4A9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FAE1E1-E703-1A41-BD4C-8B2BD39433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A6AAF-1864-1723-B16F-36A0E5F64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BC6F7-C555-1F14-EBE4-95ACFC38D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54A6-C9CB-41DC-B287-D125A5CD0D5B}" type="datetimeFigureOut">
              <a:rPr lang="en-GB" smtClean="0"/>
              <a:t>27/01/2024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BC9AB-9CA8-93A5-659A-D4DEA8EDF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F7C12-F849-12B1-C3C4-BD728A7D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FCE5-9A61-4040-8803-557146706F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88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D0EA9-D367-C62A-2CB6-BD7806FE1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A0DEA-82BF-3C3C-0B9B-0215FF51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EA3D7-63E0-48D5-265F-BFAAB24B8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F54A6-C9CB-41DC-B287-D125A5CD0D5B}" type="datetimeFigureOut">
              <a:rPr lang="en-GB" smtClean="0"/>
              <a:t>27/01/2024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E088B-F68D-AC00-A95C-6F2007905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1BB75-A2D8-2A6D-E511-75F3FD8B6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8FCE5-9A61-4040-8803-557146706F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82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uweacuk-my.sharepoint.com/:b:/r/personal/luke2_hammond_live_uwe_ac_uk/Documents/Housing%20Matters/Shared%20With%20HM/User%20Personas%20and%20User%20Journeys%20V2.pdf?csf=1&amp;web=1&amp;e=MrwUw1" TargetMode="External"/><Relationship Id="rId7" Type="http://schemas.openxmlformats.org/officeDocument/2006/relationships/hyperlink" Target="https://www.figma.com/file/rs7O3OBdjiC6LYmMJUaX4h/Wireframing?type=design&amp;node-id=0%3A1&amp;mode=design&amp;t=TxToUU5XSRr2VQIa-1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ro.com/app/board/uXjVNOCs6Rk=/?share_link_id=522994953180" TargetMode="External"/><Relationship Id="rId5" Type="http://schemas.openxmlformats.org/officeDocument/2006/relationships/hyperlink" Target="https://uweacuk-my.sharepoint.com/:b:/r/personal/luke2_hammond_live_uwe_ac_uk/Documents/Housing%20Matters/Shared%20With%20HM/Partnership%20Analysis%20V2.pdf?csf=1&amp;web=1&amp;e=MaYjnU" TargetMode="External"/><Relationship Id="rId4" Type="http://schemas.openxmlformats.org/officeDocument/2006/relationships/hyperlink" Target="https://uweacuk-my.sharepoint.com/:b:/r/personal/luke2_hammond_live_uwe_ac_uk/Documents/Housing%20Matters/Shared%20With%20HM/HM%20Website%20Analysis.pdf?csf=1&amp;web=1&amp;e=onEGHj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95C8316D-BCE4-D8EB-AD25-04EC173F2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17" y="2032113"/>
            <a:ext cx="9073166" cy="298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6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C5D56E3-AD58-F56D-37C9-A5170D62FB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bg2">
                  <a:lumMod val="50000"/>
                  <a:alpha val="89928"/>
                </a:schemeClr>
              </a:gs>
              <a:gs pos="93000">
                <a:schemeClr val="tx1">
                  <a:alpha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artial Circle 10">
            <a:extLst>
              <a:ext uri="{FF2B5EF4-FFF2-40B4-BE49-F238E27FC236}">
                <a16:creationId xmlns:a16="http://schemas.microsoft.com/office/drawing/2014/main" id="{F6B5186F-04B2-5D0C-2613-74F1E6A62D56}"/>
              </a:ext>
            </a:extLst>
          </p:cNvPr>
          <p:cNvSpPr/>
          <p:nvPr/>
        </p:nvSpPr>
        <p:spPr>
          <a:xfrm rot="16200000">
            <a:off x="-11149530" y="-3428030"/>
            <a:ext cx="13080800" cy="13714060"/>
          </a:xfrm>
          <a:prstGeom prst="pie">
            <a:avLst>
              <a:gd name="adj1" fmla="val 0"/>
              <a:gd name="adj2" fmla="val 1078602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2AEF6E-CD57-F3B4-42E7-97113310C045}"/>
              </a:ext>
            </a:extLst>
          </p:cNvPr>
          <p:cNvSpPr/>
          <p:nvPr/>
        </p:nvSpPr>
        <p:spPr>
          <a:xfrm>
            <a:off x="2162175" y="3343275"/>
            <a:ext cx="171450" cy="171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29B75D-708D-DDD4-B368-A665532813F0}"/>
              </a:ext>
            </a:extLst>
          </p:cNvPr>
          <p:cNvSpPr/>
          <p:nvPr/>
        </p:nvSpPr>
        <p:spPr>
          <a:xfrm>
            <a:off x="1609725" y="5876925"/>
            <a:ext cx="171450" cy="171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654C61-AD87-C662-E52F-1D4F6E852E26}"/>
              </a:ext>
            </a:extLst>
          </p:cNvPr>
          <p:cNvSpPr txBox="1"/>
          <p:nvPr/>
        </p:nvSpPr>
        <p:spPr>
          <a:xfrm>
            <a:off x="565603" y="2951946"/>
            <a:ext cx="159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Figtree" pitchFamily="2" charset="0"/>
              </a:rPr>
              <a:t>Project Summary</a:t>
            </a:r>
            <a:endParaRPr lang="en-GB" sz="2400" b="1" dirty="0">
              <a:solidFill>
                <a:schemeClr val="bg1"/>
              </a:solidFill>
              <a:latin typeface="Figtree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FEDB1D-18B1-4663-09F6-7A0056225EE1}"/>
              </a:ext>
            </a:extLst>
          </p:cNvPr>
          <p:cNvSpPr txBox="1"/>
          <p:nvPr/>
        </p:nvSpPr>
        <p:spPr>
          <a:xfrm>
            <a:off x="13153" y="5639484"/>
            <a:ext cx="1596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Figtree" pitchFamily="2" charset="0"/>
              </a:rPr>
              <a:t>Project Plan</a:t>
            </a:r>
            <a:endParaRPr lang="en-GB" sz="1600" dirty="0">
              <a:solidFill>
                <a:schemeClr val="bg1"/>
              </a:solidFill>
              <a:latin typeface="Figtree" pitchFamily="2" charset="0"/>
            </a:endParaRPr>
          </a:p>
        </p:txBody>
      </p:sp>
      <p:sp>
        <p:nvSpPr>
          <p:cNvPr id="2" name="Google Shape;104;p14">
            <a:extLst>
              <a:ext uri="{FF2B5EF4-FFF2-40B4-BE49-F238E27FC236}">
                <a16:creationId xmlns:a16="http://schemas.microsoft.com/office/drawing/2014/main" id="{C4E55CFB-E5C5-1840-11BA-D6266B745CCB}"/>
              </a:ext>
            </a:extLst>
          </p:cNvPr>
          <p:cNvSpPr txBox="1"/>
          <p:nvPr/>
        </p:nvSpPr>
        <p:spPr>
          <a:xfrm>
            <a:off x="2699662" y="1670529"/>
            <a:ext cx="9126300" cy="3516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ed Hat Text"/>
              <a:buChar char="●"/>
            </a:pPr>
            <a:r>
              <a:rPr lang="en-US" sz="2800" dirty="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"/>
              </a:rPr>
              <a:t>An on-brand and accessible user interface (UI) for prospective clients, partnerships and funders.</a:t>
            </a:r>
            <a:endParaRPr sz="2800" dirty="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ed Hat Text"/>
              <a:buChar char="●"/>
            </a:pPr>
            <a:r>
              <a:rPr lang="en-US" sz="2800" dirty="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"/>
              </a:rPr>
              <a:t>Improved user experience (UX) for the existing WordPress environment.</a:t>
            </a:r>
            <a:endParaRPr sz="2800" dirty="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ed Hat Text"/>
              <a:buChar char="●"/>
            </a:pPr>
            <a:r>
              <a:rPr lang="en-US" sz="2800" dirty="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"/>
              </a:rPr>
              <a:t>For the website to be mobile responsive/first as well as to be search engine </a:t>
            </a:r>
            <a:r>
              <a:rPr lang="en-GB" sz="2800" dirty="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"/>
              </a:rPr>
              <a:t>optimised</a:t>
            </a:r>
            <a:r>
              <a:rPr lang="en-US" sz="2800" dirty="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"/>
              </a:rPr>
              <a:t>.</a:t>
            </a:r>
            <a:endParaRPr sz="2800" dirty="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"/>
            </a:endParaRPr>
          </a:p>
        </p:txBody>
      </p:sp>
      <p:pic>
        <p:nvPicPr>
          <p:cNvPr id="4" name="Google Shape;124;p15">
            <a:extLst>
              <a:ext uri="{FF2B5EF4-FFF2-40B4-BE49-F238E27FC236}">
                <a16:creationId xmlns:a16="http://schemas.microsoft.com/office/drawing/2014/main" id="{A098CFAA-1F31-EF0B-69D7-36328C8FA7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973" y="6012682"/>
            <a:ext cx="3207027" cy="822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022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69A9D3-4DDF-E4C0-CE21-39D63D5763C5}"/>
              </a:ext>
            </a:extLst>
          </p:cNvPr>
          <p:cNvSpPr/>
          <p:nvPr/>
        </p:nvSpPr>
        <p:spPr>
          <a:xfrm>
            <a:off x="-13153" y="-2"/>
            <a:ext cx="12192000" cy="6858001"/>
          </a:xfrm>
          <a:prstGeom prst="rect">
            <a:avLst/>
          </a:prstGeom>
          <a:gradFill>
            <a:gsLst>
              <a:gs pos="5000">
                <a:schemeClr val="bg2">
                  <a:lumMod val="50000"/>
                  <a:alpha val="90000"/>
                </a:schemeClr>
              </a:gs>
              <a:gs pos="93000">
                <a:schemeClr val="tx1">
                  <a:alpha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artial Circle 10">
            <a:extLst>
              <a:ext uri="{FF2B5EF4-FFF2-40B4-BE49-F238E27FC236}">
                <a16:creationId xmlns:a16="http://schemas.microsoft.com/office/drawing/2014/main" id="{F6B5186F-04B2-5D0C-2613-74F1E6A62D56}"/>
              </a:ext>
            </a:extLst>
          </p:cNvPr>
          <p:cNvSpPr/>
          <p:nvPr/>
        </p:nvSpPr>
        <p:spPr>
          <a:xfrm rot="16200000">
            <a:off x="-11149530" y="-3428030"/>
            <a:ext cx="13080800" cy="13714060"/>
          </a:xfrm>
          <a:prstGeom prst="pie">
            <a:avLst>
              <a:gd name="adj1" fmla="val 0"/>
              <a:gd name="adj2" fmla="val 1078602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2AEF6E-CD57-F3B4-42E7-97113310C045}"/>
              </a:ext>
            </a:extLst>
          </p:cNvPr>
          <p:cNvSpPr/>
          <p:nvPr/>
        </p:nvSpPr>
        <p:spPr>
          <a:xfrm>
            <a:off x="2162175" y="3343275"/>
            <a:ext cx="171450" cy="171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EDCB97-A9E6-8FE6-E689-F45704445E5D}"/>
              </a:ext>
            </a:extLst>
          </p:cNvPr>
          <p:cNvSpPr/>
          <p:nvPr/>
        </p:nvSpPr>
        <p:spPr>
          <a:xfrm>
            <a:off x="1609725" y="809625"/>
            <a:ext cx="171450" cy="171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29B75D-708D-DDD4-B368-A665532813F0}"/>
              </a:ext>
            </a:extLst>
          </p:cNvPr>
          <p:cNvSpPr/>
          <p:nvPr/>
        </p:nvSpPr>
        <p:spPr>
          <a:xfrm>
            <a:off x="1609725" y="5876925"/>
            <a:ext cx="171450" cy="171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654C61-AD87-C662-E52F-1D4F6E852E26}"/>
              </a:ext>
            </a:extLst>
          </p:cNvPr>
          <p:cNvSpPr txBox="1"/>
          <p:nvPr/>
        </p:nvSpPr>
        <p:spPr>
          <a:xfrm>
            <a:off x="13153" y="572185"/>
            <a:ext cx="1596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Figtree" pitchFamily="2" charset="0"/>
              </a:rPr>
              <a:t>Project Summary</a:t>
            </a:r>
            <a:endParaRPr lang="en-GB" dirty="0">
              <a:solidFill>
                <a:schemeClr val="bg1"/>
              </a:solidFill>
              <a:latin typeface="Figtree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10420C-6F60-003C-8F57-0D3D93AEADCD}"/>
              </a:ext>
            </a:extLst>
          </p:cNvPr>
          <p:cNvSpPr txBox="1"/>
          <p:nvPr/>
        </p:nvSpPr>
        <p:spPr>
          <a:xfrm>
            <a:off x="13153" y="5777984"/>
            <a:ext cx="1596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Figtree" pitchFamily="2" charset="0"/>
              </a:rPr>
              <a:t>Last Three Months</a:t>
            </a:r>
            <a:endParaRPr lang="en-GB" sz="1600" dirty="0">
              <a:solidFill>
                <a:schemeClr val="bg1"/>
              </a:solidFill>
              <a:latin typeface="Figtree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9F121F-9CEF-8BFC-0175-F209BDD21B12}"/>
              </a:ext>
            </a:extLst>
          </p:cNvPr>
          <p:cNvSpPr txBox="1"/>
          <p:nvPr/>
        </p:nvSpPr>
        <p:spPr>
          <a:xfrm>
            <a:off x="149087" y="3167390"/>
            <a:ext cx="201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Figtree" pitchFamily="2" charset="0"/>
              </a:rPr>
              <a:t>Project Plan</a:t>
            </a:r>
            <a:endParaRPr lang="en-GB" sz="2400" b="1" dirty="0">
              <a:solidFill>
                <a:schemeClr val="bg1"/>
              </a:solidFill>
              <a:latin typeface="Figtree" pitchFamily="2" charset="0"/>
            </a:endParaRPr>
          </a:p>
        </p:txBody>
      </p:sp>
      <p:pic>
        <p:nvPicPr>
          <p:cNvPr id="3" name="Google Shape;125;p15">
            <a:extLst>
              <a:ext uri="{FF2B5EF4-FFF2-40B4-BE49-F238E27FC236}">
                <a16:creationId xmlns:a16="http://schemas.microsoft.com/office/drawing/2014/main" id="{2E48606F-E0B8-270F-F688-B7D2CE7795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206" t="7032" r="12591" b="46636"/>
          <a:stretch/>
        </p:blipFill>
        <p:spPr>
          <a:xfrm>
            <a:off x="3920536" y="941474"/>
            <a:ext cx="5861674" cy="497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4;p15">
            <a:extLst>
              <a:ext uri="{FF2B5EF4-FFF2-40B4-BE49-F238E27FC236}">
                <a16:creationId xmlns:a16="http://schemas.microsoft.com/office/drawing/2014/main" id="{13A0D8A5-DE59-8E34-8874-F9382FC76AB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84973" y="6012682"/>
            <a:ext cx="3207027" cy="822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6910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869E3E-BC3A-230E-C6DF-910900DE1165}"/>
              </a:ext>
            </a:extLst>
          </p:cNvPr>
          <p:cNvSpPr/>
          <p:nvPr/>
        </p:nvSpPr>
        <p:spPr>
          <a:xfrm>
            <a:off x="-13153" y="-2"/>
            <a:ext cx="12192000" cy="6858001"/>
          </a:xfrm>
          <a:prstGeom prst="rect">
            <a:avLst/>
          </a:prstGeom>
          <a:gradFill>
            <a:gsLst>
              <a:gs pos="5000">
                <a:schemeClr val="bg2">
                  <a:lumMod val="50000"/>
                  <a:alpha val="90000"/>
                </a:schemeClr>
              </a:gs>
              <a:gs pos="93000">
                <a:schemeClr val="tx1">
                  <a:alpha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artial Circle 10">
            <a:extLst>
              <a:ext uri="{FF2B5EF4-FFF2-40B4-BE49-F238E27FC236}">
                <a16:creationId xmlns:a16="http://schemas.microsoft.com/office/drawing/2014/main" id="{F6B5186F-04B2-5D0C-2613-74F1E6A62D56}"/>
              </a:ext>
            </a:extLst>
          </p:cNvPr>
          <p:cNvSpPr/>
          <p:nvPr/>
        </p:nvSpPr>
        <p:spPr>
          <a:xfrm rot="16200000">
            <a:off x="-11149530" y="-3428030"/>
            <a:ext cx="13080800" cy="13714060"/>
          </a:xfrm>
          <a:prstGeom prst="pie">
            <a:avLst>
              <a:gd name="adj1" fmla="val 0"/>
              <a:gd name="adj2" fmla="val 1078602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2AEF6E-CD57-F3B4-42E7-97113310C045}"/>
              </a:ext>
            </a:extLst>
          </p:cNvPr>
          <p:cNvSpPr/>
          <p:nvPr/>
        </p:nvSpPr>
        <p:spPr>
          <a:xfrm>
            <a:off x="2162175" y="3343275"/>
            <a:ext cx="171450" cy="171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EDCB97-A9E6-8FE6-E689-F45704445E5D}"/>
              </a:ext>
            </a:extLst>
          </p:cNvPr>
          <p:cNvSpPr/>
          <p:nvPr/>
        </p:nvSpPr>
        <p:spPr>
          <a:xfrm>
            <a:off x="1609725" y="809625"/>
            <a:ext cx="171450" cy="171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29B75D-708D-DDD4-B368-A665532813F0}"/>
              </a:ext>
            </a:extLst>
          </p:cNvPr>
          <p:cNvSpPr/>
          <p:nvPr/>
        </p:nvSpPr>
        <p:spPr>
          <a:xfrm>
            <a:off x="1609725" y="5876925"/>
            <a:ext cx="171450" cy="171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FEDB1D-18B1-4663-09F6-7A0056225EE1}"/>
              </a:ext>
            </a:extLst>
          </p:cNvPr>
          <p:cNvSpPr txBox="1"/>
          <p:nvPr/>
        </p:nvSpPr>
        <p:spPr>
          <a:xfrm>
            <a:off x="0" y="572184"/>
            <a:ext cx="1596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Figtree" pitchFamily="2" charset="0"/>
              </a:rPr>
              <a:t>Project Plan</a:t>
            </a:r>
            <a:endParaRPr lang="en-GB" sz="1600" dirty="0">
              <a:solidFill>
                <a:schemeClr val="bg1"/>
              </a:solidFill>
              <a:latin typeface="Figtree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10420C-6F60-003C-8F57-0D3D93AEADCD}"/>
              </a:ext>
            </a:extLst>
          </p:cNvPr>
          <p:cNvSpPr txBox="1"/>
          <p:nvPr/>
        </p:nvSpPr>
        <p:spPr>
          <a:xfrm>
            <a:off x="228600" y="3037671"/>
            <a:ext cx="1933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Figtree" pitchFamily="2" charset="0"/>
              </a:rPr>
              <a:t>Last Three Months</a:t>
            </a:r>
            <a:endParaRPr lang="en-GB" sz="1600" b="1" dirty="0">
              <a:solidFill>
                <a:schemeClr val="bg1"/>
              </a:solidFill>
              <a:latin typeface="Figtree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5FAE5A-9A4B-9DBC-4E18-0962046B4ED3}"/>
              </a:ext>
            </a:extLst>
          </p:cNvPr>
          <p:cNvSpPr txBox="1"/>
          <p:nvPr/>
        </p:nvSpPr>
        <p:spPr>
          <a:xfrm>
            <a:off x="13153" y="5777984"/>
            <a:ext cx="1596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Figtree" pitchFamily="2" charset="0"/>
              </a:rPr>
              <a:t>Current Step</a:t>
            </a:r>
            <a:endParaRPr lang="en-GB" sz="1600" dirty="0">
              <a:solidFill>
                <a:schemeClr val="bg1"/>
              </a:solidFill>
              <a:latin typeface="Figtree" pitchFamily="2" charset="0"/>
            </a:endParaRPr>
          </a:p>
        </p:txBody>
      </p:sp>
      <p:sp>
        <p:nvSpPr>
          <p:cNvPr id="3" name="Google Shape;145;p16">
            <a:extLst>
              <a:ext uri="{FF2B5EF4-FFF2-40B4-BE49-F238E27FC236}">
                <a16:creationId xmlns:a16="http://schemas.microsoft.com/office/drawing/2014/main" id="{22F2F609-A73B-B358-DFCE-70A8910D98EE}"/>
              </a:ext>
            </a:extLst>
          </p:cNvPr>
          <p:cNvSpPr txBox="1"/>
          <p:nvPr/>
        </p:nvSpPr>
        <p:spPr>
          <a:xfrm>
            <a:off x="2693086" y="1443172"/>
            <a:ext cx="9126300" cy="414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ed Hat Text"/>
              <a:buChar char="●"/>
            </a:pPr>
            <a:r>
              <a:rPr lang="en-US" sz="2800" dirty="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"/>
              </a:rPr>
              <a:t>Created two </a:t>
            </a:r>
            <a:r>
              <a:rPr lang="en-US" sz="2800" u="sng" dirty="0">
                <a:solidFill>
                  <a:schemeClr val="accent2"/>
                </a:solidFill>
                <a:latin typeface="Red Hat Text Medium"/>
                <a:ea typeface="Red Hat Text Medium"/>
                <a:cs typeface="Red Hat Text Medium"/>
                <a:sym typeface="Red Hat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 Personas</a:t>
            </a:r>
            <a:r>
              <a:rPr lang="en-US" sz="2800" dirty="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"/>
              </a:rPr>
              <a:t> and </a:t>
            </a:r>
            <a:r>
              <a:rPr lang="en-US" sz="2800" u="sng" dirty="0">
                <a:solidFill>
                  <a:schemeClr val="accent2"/>
                </a:solidFill>
                <a:latin typeface="Red Hat Text Medium"/>
                <a:ea typeface="Red Hat Text Medium"/>
                <a:cs typeface="Red Hat Text Medium"/>
                <a:sym typeface="Red Hat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 Journeys</a:t>
            </a:r>
            <a:r>
              <a:rPr lang="en-US" sz="2800" dirty="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"/>
              </a:rPr>
              <a:t> for Clients, Partnerships, One-time funders and Funders</a:t>
            </a:r>
            <a:endParaRPr sz="2800" dirty="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ed Hat Text"/>
              <a:buChar char="●"/>
            </a:pPr>
            <a:r>
              <a:rPr lang="en-US" sz="2800" u="sng" dirty="0">
                <a:solidFill>
                  <a:schemeClr val="accent2"/>
                </a:solidFill>
                <a:latin typeface="Red Hat Text Medium"/>
                <a:ea typeface="Red Hat Text Medium"/>
                <a:cs typeface="Red Hat Text Medium"/>
                <a:sym typeface="Red Hat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 analysis</a:t>
            </a:r>
            <a:r>
              <a:rPr lang="en-US" sz="2800" dirty="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"/>
              </a:rPr>
              <a:t> (mobile &amp; desktop)/</a:t>
            </a:r>
            <a:r>
              <a:rPr lang="en-US" sz="2800" u="sng" dirty="0">
                <a:solidFill>
                  <a:schemeClr val="accent2"/>
                </a:solidFill>
                <a:latin typeface="Red Hat Text Medium"/>
                <a:ea typeface="Red Hat Text Medium"/>
                <a:cs typeface="Red Hat Text Medium"/>
                <a:sym typeface="Red Hat Tex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Partnership analysis</a:t>
            </a:r>
            <a:r>
              <a:rPr lang="en-US" sz="2800" dirty="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"/>
              </a:rPr>
              <a:t> (mobile &amp; desktop)</a:t>
            </a:r>
            <a:endParaRPr sz="2800" dirty="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ed Hat Text"/>
              <a:buChar char="●"/>
            </a:pPr>
            <a:r>
              <a:rPr lang="en-US" sz="2800" u="sng" dirty="0">
                <a:solidFill>
                  <a:schemeClr val="accent2"/>
                </a:solidFill>
                <a:latin typeface="Red Hat Text Medium"/>
                <a:ea typeface="Red Hat Text Medium"/>
                <a:cs typeface="Red Hat Text Medium"/>
                <a:sym typeface="Red Hat Tex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Card Sorting</a:t>
            </a:r>
            <a:endParaRPr sz="2800" dirty="0">
              <a:solidFill>
                <a:schemeClr val="accent2"/>
              </a:solidFill>
              <a:latin typeface="Red Hat Text Medium"/>
              <a:ea typeface="Red Hat Text Medium"/>
              <a:cs typeface="Red Hat Text Medium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ed Hat Text"/>
              <a:buChar char="●"/>
            </a:pPr>
            <a:r>
              <a:rPr lang="en-US" sz="2800" u="sng" dirty="0">
                <a:solidFill>
                  <a:schemeClr val="accent2"/>
                </a:solidFill>
                <a:latin typeface="Red Hat Text Medium"/>
                <a:ea typeface="Red Hat Text Medium"/>
                <a:cs typeface="Red Hat Text Medium"/>
                <a:sym typeface="Red Hat Tex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Low-fi Wireframe</a:t>
            </a:r>
            <a:r>
              <a:rPr lang="en-US" sz="2800" dirty="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"/>
              </a:rPr>
              <a:t> (mobile &amp; desktop)</a:t>
            </a:r>
            <a:endParaRPr sz="2800" dirty="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"/>
            </a:endParaRPr>
          </a:p>
        </p:txBody>
      </p:sp>
      <p:pic>
        <p:nvPicPr>
          <p:cNvPr id="4" name="Google Shape;124;p15">
            <a:extLst>
              <a:ext uri="{FF2B5EF4-FFF2-40B4-BE49-F238E27FC236}">
                <a16:creationId xmlns:a16="http://schemas.microsoft.com/office/drawing/2014/main" id="{D3085ADC-0456-9543-1F45-57226C8F413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984973" y="6012682"/>
            <a:ext cx="3207027" cy="822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07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A152A0-EF0B-48DC-80D1-41C307F4E5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bg2">
                  <a:lumMod val="50000"/>
                  <a:alpha val="90000"/>
                </a:schemeClr>
              </a:gs>
              <a:gs pos="93000">
                <a:schemeClr val="tx1">
                  <a:alpha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artial Circle 10">
            <a:extLst>
              <a:ext uri="{FF2B5EF4-FFF2-40B4-BE49-F238E27FC236}">
                <a16:creationId xmlns:a16="http://schemas.microsoft.com/office/drawing/2014/main" id="{F6B5186F-04B2-5D0C-2613-74F1E6A62D56}"/>
              </a:ext>
            </a:extLst>
          </p:cNvPr>
          <p:cNvSpPr/>
          <p:nvPr/>
        </p:nvSpPr>
        <p:spPr>
          <a:xfrm rot="16200000">
            <a:off x="-11149530" y="-3428030"/>
            <a:ext cx="13080800" cy="13714060"/>
          </a:xfrm>
          <a:prstGeom prst="pie">
            <a:avLst>
              <a:gd name="adj1" fmla="val 0"/>
              <a:gd name="adj2" fmla="val 1078602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2AEF6E-CD57-F3B4-42E7-97113310C045}"/>
              </a:ext>
            </a:extLst>
          </p:cNvPr>
          <p:cNvSpPr/>
          <p:nvPr/>
        </p:nvSpPr>
        <p:spPr>
          <a:xfrm>
            <a:off x="2162175" y="3343275"/>
            <a:ext cx="171450" cy="171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EDCB97-A9E6-8FE6-E689-F45704445E5D}"/>
              </a:ext>
            </a:extLst>
          </p:cNvPr>
          <p:cNvSpPr/>
          <p:nvPr/>
        </p:nvSpPr>
        <p:spPr>
          <a:xfrm>
            <a:off x="1609725" y="809625"/>
            <a:ext cx="171450" cy="171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29B75D-708D-DDD4-B368-A665532813F0}"/>
              </a:ext>
            </a:extLst>
          </p:cNvPr>
          <p:cNvSpPr/>
          <p:nvPr/>
        </p:nvSpPr>
        <p:spPr>
          <a:xfrm>
            <a:off x="1609725" y="5876925"/>
            <a:ext cx="171450" cy="171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10420C-6F60-003C-8F57-0D3D93AEADCD}"/>
              </a:ext>
            </a:extLst>
          </p:cNvPr>
          <p:cNvSpPr txBox="1"/>
          <p:nvPr/>
        </p:nvSpPr>
        <p:spPr>
          <a:xfrm>
            <a:off x="400050" y="710684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Figtree" pitchFamily="2" charset="0"/>
              </a:rPr>
              <a:t>Last Three Months</a:t>
            </a:r>
            <a:endParaRPr lang="en-GB" sz="1100" dirty="0">
              <a:solidFill>
                <a:schemeClr val="bg1"/>
              </a:solidFill>
              <a:latin typeface="Figtree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5FAE5A-9A4B-9DBC-4E18-0962046B4ED3}"/>
              </a:ext>
            </a:extLst>
          </p:cNvPr>
          <p:cNvSpPr txBox="1"/>
          <p:nvPr/>
        </p:nvSpPr>
        <p:spPr>
          <a:xfrm>
            <a:off x="0" y="3167390"/>
            <a:ext cx="216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Figtree" pitchFamily="2" charset="0"/>
              </a:rPr>
              <a:t>Current Step</a:t>
            </a:r>
            <a:endParaRPr lang="en-GB" sz="1600" b="1" dirty="0">
              <a:solidFill>
                <a:schemeClr val="bg1"/>
              </a:solidFill>
              <a:latin typeface="Figtree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4D37DB-EA98-67F1-5817-F9DA24042202}"/>
              </a:ext>
            </a:extLst>
          </p:cNvPr>
          <p:cNvSpPr txBox="1"/>
          <p:nvPr/>
        </p:nvSpPr>
        <p:spPr>
          <a:xfrm>
            <a:off x="0" y="5777984"/>
            <a:ext cx="1596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Figtree" pitchFamily="2" charset="0"/>
              </a:rPr>
              <a:t>Next Steps</a:t>
            </a:r>
            <a:endParaRPr lang="en-GB" sz="1600" dirty="0">
              <a:solidFill>
                <a:schemeClr val="bg1"/>
              </a:solidFill>
              <a:latin typeface="Figtree" pitchFamily="2" charset="0"/>
            </a:endParaRPr>
          </a:p>
        </p:txBody>
      </p:sp>
      <p:sp>
        <p:nvSpPr>
          <p:cNvPr id="4" name="Google Shape;165;p17">
            <a:extLst>
              <a:ext uri="{FF2B5EF4-FFF2-40B4-BE49-F238E27FC236}">
                <a16:creationId xmlns:a16="http://schemas.microsoft.com/office/drawing/2014/main" id="{ED050ADD-66DB-1EE3-1469-AD917A1E2CE7}"/>
              </a:ext>
            </a:extLst>
          </p:cNvPr>
          <p:cNvSpPr txBox="1"/>
          <p:nvPr/>
        </p:nvSpPr>
        <p:spPr>
          <a:xfrm>
            <a:off x="2699662" y="2404161"/>
            <a:ext cx="9126300" cy="204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ed Hat Text"/>
              <a:buChar char="●"/>
            </a:pPr>
            <a:r>
              <a:rPr lang="en-US" sz="2800" dirty="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"/>
              </a:rPr>
              <a:t>Create mid/high fidelity prototype in Figma for mobile and desktop</a:t>
            </a:r>
            <a:endParaRPr sz="2800" dirty="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ed Hat Text"/>
              <a:buChar char="●"/>
            </a:pPr>
            <a:r>
              <a:rPr lang="en-US" sz="2800" dirty="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"/>
              </a:rPr>
              <a:t>Move onto example page in WordPress</a:t>
            </a:r>
            <a:endParaRPr sz="2800" dirty="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"/>
            </a:endParaRPr>
          </a:p>
        </p:txBody>
      </p:sp>
      <p:pic>
        <p:nvPicPr>
          <p:cNvPr id="3" name="Google Shape;124;p15">
            <a:extLst>
              <a:ext uri="{FF2B5EF4-FFF2-40B4-BE49-F238E27FC236}">
                <a16:creationId xmlns:a16="http://schemas.microsoft.com/office/drawing/2014/main" id="{B11F9313-9316-86F9-0A74-A8EC825A00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973" y="6012682"/>
            <a:ext cx="3207027" cy="822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5438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D9C272-FD01-0E82-CE8F-849D92E39B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bg2">
                  <a:lumMod val="50000"/>
                  <a:alpha val="90000"/>
                </a:schemeClr>
              </a:gs>
              <a:gs pos="93000">
                <a:schemeClr val="tx1">
                  <a:alpha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artial Circle 10">
            <a:extLst>
              <a:ext uri="{FF2B5EF4-FFF2-40B4-BE49-F238E27FC236}">
                <a16:creationId xmlns:a16="http://schemas.microsoft.com/office/drawing/2014/main" id="{F6B5186F-04B2-5D0C-2613-74F1E6A62D56}"/>
              </a:ext>
            </a:extLst>
          </p:cNvPr>
          <p:cNvSpPr/>
          <p:nvPr/>
        </p:nvSpPr>
        <p:spPr>
          <a:xfrm rot="16200000">
            <a:off x="-11149530" y="-3428030"/>
            <a:ext cx="13080800" cy="13714060"/>
          </a:xfrm>
          <a:prstGeom prst="pie">
            <a:avLst>
              <a:gd name="adj1" fmla="val 0"/>
              <a:gd name="adj2" fmla="val 1078602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2AEF6E-CD57-F3B4-42E7-97113310C045}"/>
              </a:ext>
            </a:extLst>
          </p:cNvPr>
          <p:cNvSpPr/>
          <p:nvPr/>
        </p:nvSpPr>
        <p:spPr>
          <a:xfrm>
            <a:off x="2162175" y="3343275"/>
            <a:ext cx="171450" cy="171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EDCB97-A9E6-8FE6-E689-F45704445E5D}"/>
              </a:ext>
            </a:extLst>
          </p:cNvPr>
          <p:cNvSpPr/>
          <p:nvPr/>
        </p:nvSpPr>
        <p:spPr>
          <a:xfrm>
            <a:off x="1609725" y="809625"/>
            <a:ext cx="171450" cy="171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29B75D-708D-DDD4-B368-A665532813F0}"/>
              </a:ext>
            </a:extLst>
          </p:cNvPr>
          <p:cNvSpPr/>
          <p:nvPr/>
        </p:nvSpPr>
        <p:spPr>
          <a:xfrm>
            <a:off x="1609725" y="5876925"/>
            <a:ext cx="171450" cy="171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5FAE5A-9A4B-9DBC-4E18-0962046B4ED3}"/>
              </a:ext>
            </a:extLst>
          </p:cNvPr>
          <p:cNvSpPr txBox="1"/>
          <p:nvPr/>
        </p:nvSpPr>
        <p:spPr>
          <a:xfrm>
            <a:off x="13153" y="710684"/>
            <a:ext cx="1596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Figtree" pitchFamily="2" charset="0"/>
              </a:rPr>
              <a:t>Current Step</a:t>
            </a:r>
            <a:endParaRPr lang="en-GB" sz="1600" dirty="0">
              <a:solidFill>
                <a:schemeClr val="bg1"/>
              </a:solidFill>
              <a:latin typeface="Figtree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4D37DB-EA98-67F1-5817-F9DA24042202}"/>
              </a:ext>
            </a:extLst>
          </p:cNvPr>
          <p:cNvSpPr txBox="1"/>
          <p:nvPr/>
        </p:nvSpPr>
        <p:spPr>
          <a:xfrm>
            <a:off x="161925" y="3167390"/>
            <a:ext cx="1933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Figtree" pitchFamily="2" charset="0"/>
              </a:rPr>
              <a:t>Next Steps</a:t>
            </a:r>
            <a:endParaRPr lang="en-GB" sz="1600" b="1" dirty="0">
              <a:solidFill>
                <a:schemeClr val="bg1"/>
              </a:solidFill>
              <a:latin typeface="Figtree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2CED85-13B7-5849-3424-A4E033A8113D}"/>
              </a:ext>
            </a:extLst>
          </p:cNvPr>
          <p:cNvSpPr txBox="1"/>
          <p:nvPr/>
        </p:nvSpPr>
        <p:spPr>
          <a:xfrm>
            <a:off x="13153" y="5777984"/>
            <a:ext cx="1596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Figtree" pitchFamily="2" charset="0"/>
              </a:rPr>
              <a:t>Questions</a:t>
            </a:r>
            <a:endParaRPr lang="en-GB" sz="1600" dirty="0">
              <a:solidFill>
                <a:schemeClr val="bg1"/>
              </a:solidFill>
              <a:latin typeface="Figtree" pitchFamily="2" charset="0"/>
            </a:endParaRPr>
          </a:p>
        </p:txBody>
      </p:sp>
      <p:pic>
        <p:nvPicPr>
          <p:cNvPr id="4" name="Google Shape;185;p18">
            <a:extLst>
              <a:ext uri="{FF2B5EF4-FFF2-40B4-BE49-F238E27FC236}">
                <a16:creationId xmlns:a16="http://schemas.microsoft.com/office/drawing/2014/main" id="{E2AD23F0-033E-CED7-5A09-D3820230BE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206" t="7032" r="12591" b="46636"/>
          <a:stretch/>
        </p:blipFill>
        <p:spPr>
          <a:xfrm>
            <a:off x="3920536" y="941476"/>
            <a:ext cx="5861674" cy="49750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6;p18">
            <a:extLst>
              <a:ext uri="{FF2B5EF4-FFF2-40B4-BE49-F238E27FC236}">
                <a16:creationId xmlns:a16="http://schemas.microsoft.com/office/drawing/2014/main" id="{C95467AF-6027-4242-4DC4-766360A22118}"/>
              </a:ext>
            </a:extLst>
          </p:cNvPr>
          <p:cNvSpPr/>
          <p:nvPr/>
        </p:nvSpPr>
        <p:spPr>
          <a:xfrm>
            <a:off x="4079524" y="4301651"/>
            <a:ext cx="5505300" cy="891300"/>
          </a:xfrm>
          <a:prstGeom prst="rect">
            <a:avLst/>
          </a:prstGeom>
          <a:noFill/>
          <a:ln w="38100" cap="flat" cmpd="sng">
            <a:solidFill>
              <a:srgbClr val="FF00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124;p15">
            <a:extLst>
              <a:ext uri="{FF2B5EF4-FFF2-40B4-BE49-F238E27FC236}">
                <a16:creationId xmlns:a16="http://schemas.microsoft.com/office/drawing/2014/main" id="{DB8FE86A-1DBA-F3AE-B49A-CD282F424D9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84973" y="6012682"/>
            <a:ext cx="3207027" cy="822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669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47080D-9BFF-63DC-70AC-DC1A5D8BD0A9}"/>
              </a:ext>
            </a:extLst>
          </p:cNvPr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gradFill>
            <a:gsLst>
              <a:gs pos="5000">
                <a:schemeClr val="bg2">
                  <a:lumMod val="50000"/>
                  <a:alpha val="90000"/>
                </a:schemeClr>
              </a:gs>
              <a:gs pos="93000">
                <a:schemeClr val="tx1">
                  <a:alpha val="6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artial Circle 10">
            <a:extLst>
              <a:ext uri="{FF2B5EF4-FFF2-40B4-BE49-F238E27FC236}">
                <a16:creationId xmlns:a16="http://schemas.microsoft.com/office/drawing/2014/main" id="{F6B5186F-04B2-5D0C-2613-74F1E6A62D56}"/>
              </a:ext>
            </a:extLst>
          </p:cNvPr>
          <p:cNvSpPr/>
          <p:nvPr/>
        </p:nvSpPr>
        <p:spPr>
          <a:xfrm rot="16200000">
            <a:off x="-11149530" y="-3428030"/>
            <a:ext cx="13080800" cy="13714060"/>
          </a:xfrm>
          <a:prstGeom prst="pie">
            <a:avLst>
              <a:gd name="adj1" fmla="val 0"/>
              <a:gd name="adj2" fmla="val 1078602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2AEF6E-CD57-F3B4-42E7-97113310C045}"/>
              </a:ext>
            </a:extLst>
          </p:cNvPr>
          <p:cNvSpPr/>
          <p:nvPr/>
        </p:nvSpPr>
        <p:spPr>
          <a:xfrm>
            <a:off x="2162175" y="3343275"/>
            <a:ext cx="171450" cy="171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EDCB97-A9E6-8FE6-E689-F45704445E5D}"/>
              </a:ext>
            </a:extLst>
          </p:cNvPr>
          <p:cNvSpPr/>
          <p:nvPr/>
        </p:nvSpPr>
        <p:spPr>
          <a:xfrm>
            <a:off x="1609725" y="809625"/>
            <a:ext cx="171450" cy="171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654C61-AD87-C662-E52F-1D4F6E852E26}"/>
              </a:ext>
            </a:extLst>
          </p:cNvPr>
          <p:cNvSpPr txBox="1"/>
          <p:nvPr/>
        </p:nvSpPr>
        <p:spPr>
          <a:xfrm>
            <a:off x="-8313968" y="-3434567"/>
            <a:ext cx="159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Project Summary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4D37DB-EA98-67F1-5817-F9DA24042202}"/>
              </a:ext>
            </a:extLst>
          </p:cNvPr>
          <p:cNvSpPr txBox="1"/>
          <p:nvPr/>
        </p:nvSpPr>
        <p:spPr>
          <a:xfrm>
            <a:off x="-323850" y="710684"/>
            <a:ext cx="1933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Figtree" pitchFamily="2" charset="0"/>
              </a:rPr>
              <a:t>Next Steps</a:t>
            </a:r>
            <a:endParaRPr lang="en-GB" sz="1600" dirty="0">
              <a:solidFill>
                <a:schemeClr val="bg1"/>
              </a:solidFill>
              <a:latin typeface="Figtree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2CED85-13B7-5849-3424-A4E033A8113D}"/>
              </a:ext>
            </a:extLst>
          </p:cNvPr>
          <p:cNvSpPr txBox="1"/>
          <p:nvPr/>
        </p:nvSpPr>
        <p:spPr>
          <a:xfrm>
            <a:off x="400050" y="3167390"/>
            <a:ext cx="176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Figtree" pitchFamily="2" charset="0"/>
              </a:rPr>
              <a:t>Questions</a:t>
            </a:r>
            <a:endParaRPr lang="en-GB" sz="1600" b="1" dirty="0">
              <a:solidFill>
                <a:schemeClr val="bg1"/>
              </a:solidFill>
              <a:latin typeface="Figtree" pitchFamily="2" charset="0"/>
            </a:endParaRPr>
          </a:p>
        </p:txBody>
      </p:sp>
      <p:pic>
        <p:nvPicPr>
          <p:cNvPr id="2" name="Google Shape;124;p15">
            <a:extLst>
              <a:ext uri="{FF2B5EF4-FFF2-40B4-BE49-F238E27FC236}">
                <a16:creationId xmlns:a16="http://schemas.microsoft.com/office/drawing/2014/main" id="{428D76E4-291F-DB5F-36E2-8474FFDB4C4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973" y="6012682"/>
            <a:ext cx="3207027" cy="822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7188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659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139</Words>
  <Application>Microsoft Macintosh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Figtree</vt:lpstr>
      <vt:lpstr>Red Hat Text</vt:lpstr>
      <vt:lpstr>Red Hat Text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BRIEF</dc:title>
  <dc:creator>Alex Walters</dc:creator>
  <cp:lastModifiedBy>Phillip Jones</cp:lastModifiedBy>
  <cp:revision>19</cp:revision>
  <dcterms:created xsi:type="dcterms:W3CDTF">2023-10-23T13:36:39Z</dcterms:created>
  <dcterms:modified xsi:type="dcterms:W3CDTF">2024-01-27T19:51:20Z</dcterms:modified>
</cp:coreProperties>
</file>